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540"/>
          </a:solidFill>
          <a:ln>
            <a:solidFill>
              <a:srgbClr val="0A25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F59E0B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914400" y="822960"/>
            <a:ext cx="4572000" cy="411480"/>
          </a:xfrm>
          <a:prstGeom prst="roundRect">
            <a:avLst/>
          </a:prstGeom>
          <a:solidFill>
            <a:srgbClr val="143255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200">
                <a:solidFill>
                  <a:srgbClr val="F59E0B"/>
                </a:solidFill>
              </a:defRPr>
            </a:pPr>
            <a:r>
              <a:t>★  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463040"/>
            <a:ext cx="103327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3200">
                <a:solidFill>
                  <a:srgbClr val="FFFFFF"/>
                </a:solidFill>
                <a:latin typeface="Arial"/>
              </a:defRPr>
            </a:pPr>
            <a:r>
              <a:t>RINGKASAN EKSEKUTIF PEMBARUAN STRATEGIS</a:t>
            </a:r>
          </a:p>
          <a:p>
            <a:pPr>
              <a:defRPr b="1" sz="2000">
                <a:solidFill>
                  <a:srgbClr val="00A3E0"/>
                </a:solidFill>
                <a:latin typeface="Arial"/>
              </a:defRPr>
            </a:pPr>
            <a:r>
              <a:t>Sintesis Arahan Dewan Pembina 2026 &amp; Implementasi Nyata pada Aplikasi TEPAT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3383280"/>
            <a:ext cx="2743200" cy="36576"/>
          </a:xfrm>
          <a:prstGeom prst="rect">
            <a:avLst/>
          </a:prstGeom>
          <a:solidFill>
            <a:srgbClr val="F59E0B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3566160"/>
            <a:ext cx="103327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Dokumen ini menyajikan perbandingan arsitektural dan 7 pilar perubahan strategis dari dokumen resmi Dewan Pembina 2026 terhadap platform operasional terverifikasi di https://tepatexpert.web.id.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4572000"/>
            <a:ext cx="3291840" cy="1280160"/>
          </a:xfrm>
          <a:prstGeom prst="roundRect">
            <a:avLst/>
          </a:prstGeom>
          <a:solidFill>
            <a:srgbClr val="0F1E36"/>
          </a:solidFill>
          <a:ln>
            <a:solidFill>
              <a:srgbClr val="1E3A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b="1" sz="1400">
                <a:solidFill>
                  <a:srgbClr val="F59E0B"/>
                </a:solidFill>
              </a:defRPr>
            </a:pPr>
            <a:r>
              <a:t>72% POOL INTI</a:t>
            </a:r>
          </a:p>
          <a:p>
            <a:pPr algn="l">
              <a:defRPr sz="1000">
                <a:solidFill>
                  <a:srgbClr val="E2E8F0"/>
                </a:solidFill>
              </a:defRPr>
            </a:pPr>
            <a:r>
              <a:t>Fokus Level 4 (Experienced 35%) &amp; Level 5 (Reference Expert 37%) sebagai pilar transisi energi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4572000"/>
            <a:ext cx="3291840" cy="1280160"/>
          </a:xfrm>
          <a:prstGeom prst="roundRect">
            <a:avLst/>
          </a:prstGeom>
          <a:solidFill>
            <a:srgbClr val="0F1E36"/>
          </a:solidFill>
          <a:ln>
            <a:solidFill>
              <a:srgbClr val="1E3A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b="1" sz="1400">
                <a:solidFill>
                  <a:srgbClr val="F59E0B"/>
                </a:solidFill>
              </a:defRPr>
            </a:pPr>
            <a:r>
              <a:t>65% BOBOT TEKNIS</a:t>
            </a:r>
          </a:p>
          <a:p>
            <a:pPr algn="l">
              <a:defRPr sz="1000">
                <a:solidFill>
                  <a:srgbClr val="E2E8F0"/>
                </a:solidFill>
              </a:defRPr>
            </a:pPr>
            <a:r>
              <a:t>Arsitektur 7 Faktor Terkunci: Top 3 Faktor Teknis mendominasi standar kompetensi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55279" y="4572000"/>
            <a:ext cx="3291840" cy="1280160"/>
          </a:xfrm>
          <a:prstGeom prst="roundRect">
            <a:avLst/>
          </a:prstGeom>
          <a:solidFill>
            <a:srgbClr val="0F1E36"/>
          </a:solidFill>
          <a:ln>
            <a:solidFill>
              <a:srgbClr val="1E3A5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b="1" sz="1400">
                <a:solidFill>
                  <a:srgbClr val="F59E0B"/>
                </a:solidFill>
              </a:defRPr>
            </a:pPr>
            <a:r>
              <a:t>SAFE JUDGMENT &gt;= L3</a:t>
            </a:r>
          </a:p>
          <a:p>
            <a:pPr algn="l">
              <a:defRPr sz="1000">
                <a:solidFill>
                  <a:srgbClr val="E2E8F0"/>
                </a:solidFill>
              </a:defRPr>
            </a:pPr>
            <a:r>
              <a:t>Gerbang wajib keselamatan operasional dengan Stop-Work Authority tanpa kompromi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6217920"/>
            <a:ext cx="10332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94A3B8"/>
                </a:solidFill>
              </a:defRPr>
            </a:pPr>
            <a:r>
              <a:t>PT TENAGA EKSEKUTIF UTAMA (PT TEU)  •  DOMAIN RESMI: TEPATEXPERT.WEB.ID  •  SEPTEMBER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PILAR 1: STRATEGIC REPOSITIONING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Bukan Lagi Database Pasif Pensiunan, Melainkan Living Expert Management System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5029200" cy="484632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300">
                <a:solidFill>
                  <a:srgbClr val="0A2540"/>
                </a:solidFill>
              </a:defRPr>
            </a:pPr>
            <a:r>
              <a:t>Poin Kunci Perubahan Dewan Pembina 2026:</a:t>
            </a:r>
          </a:p>
          <a:p>
            <a:pPr>
              <a:spcBef>
                <a:spcPts val="600"/>
              </a:spcBef>
              <a:defRPr sz="1050">
                <a:solidFill>
                  <a:srgbClr val="0F172A"/>
                </a:solidFill>
              </a:defRPr>
            </a:pPr>
            <a:r>
              <a:t>• Pergeseran Paradigma: Dari repositori pasif data pensiunan menjadi platform Living Expert Management System untuk deployment cepat aset strategis.</a:t>
            </a:r>
          </a:p>
          <a:p>
            <a:pPr>
              <a:spcBef>
                <a:spcPts val="600"/>
              </a:spcBef>
              <a:defRPr sz="1050">
                <a:solidFill>
                  <a:srgbClr val="0F172A"/>
                </a:solidFill>
              </a:defRPr>
            </a:pPr>
            <a:r>
              <a:t>• Konsentrasi Pool Inti (72%): Fokus utama pada Level 5 (Reference Expert - 37%) dan Level 4 (Experienced Expert - 35%) sebagai aset berharga penentu keandalan.</a:t>
            </a:r>
          </a:p>
          <a:p>
            <a:pPr>
              <a:spcBef>
                <a:spcPts val="600"/>
              </a:spcBef>
              <a:defRPr sz="1050">
                <a:solidFill>
                  <a:srgbClr val="0F172A"/>
                </a:solidFill>
              </a:defRPr>
            </a:pPr>
            <a:r>
              <a:t>• Kebutuhan Strategis Nasional: Menjawab langsung krisis transisi energi (EBT), mitigasi loss of tacit knowledge, dan perpanjangan umur operasi PLTU/PLTGU.</a:t>
            </a:r>
          </a:p>
          <a:p>
            <a:pPr>
              <a:spcBef>
                <a:spcPts val="600"/>
              </a:spcBef>
              <a:defRPr sz="1050">
                <a:solidFill>
                  <a:srgbClr val="0F172A"/>
                </a:solidFill>
              </a:defRPr>
            </a:pPr>
            <a:r>
              <a:t>• Standar Tampilan Terkini: Toolbar navigasi berbentuk squircle (kotak bersudut halus), kontras tegas, dan nama kontraktual TEPAT sejajar di sisi kanan.</a:t>
            </a:r>
          </a:p>
        </p:txBody>
      </p:sp>
      <p:pic>
        <p:nvPicPr>
          <p:cNvPr id="7" name="Picture 6" descr="tepat_squircle_nav_verifi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63040"/>
            <a:ext cx="5486400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576072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50" i="1">
                <a:solidFill>
                  <a:srgbClr val="64748B"/>
                </a:solidFill>
              </a:defRPr>
            </a:pPr>
            <a:r>
              <a:t>Tampilan Terverifikasi: Toolbar navigasi squircle, lencana kontraktual TEPAT, dan identifikasi Level 4 &amp; 5 di tepatexpert.web.id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PILAR 2: ARSITEKTUR KINERJA TERKUNCI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7 Faktor Kinerja 100% Terkunci — Dominasi Kompetensi Teknis 65%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5029200" cy="484632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300">
                <a:solidFill>
                  <a:srgbClr val="0A2540"/>
                </a:solidFill>
              </a:defRPr>
            </a:pPr>
            <a:r>
              <a:t>Komposisi Bobot Terkunci Sesuai ISO 17024 &amp; IEEE:</a:t>
            </a:r>
          </a:p>
          <a:p>
            <a:pPr>
              <a:spcBef>
                <a:spcPts val="300"/>
              </a:spcBef>
              <a:defRPr b="1" sz="1000">
                <a:solidFill>
                  <a:srgbClr val="1E40AF"/>
                </a:solidFill>
              </a:defRPr>
            </a:pPr>
            <a:r>
              <a:t>• [30%] Top 1 - Technical Competency Mastery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Penguasaan spesifik sistem turbin, boiler, generator, dan proteksi.</a:t>
            </a:r>
          </a:p>
          <a:p>
            <a:pPr>
              <a:spcBef>
                <a:spcPts val="300"/>
              </a:spcBef>
              <a:defRPr b="1" sz="1000">
                <a:solidFill>
                  <a:srgbClr val="1E40AF"/>
                </a:solidFill>
              </a:defRPr>
            </a:pPr>
            <a:r>
              <a:t>• [20%] Top 2 - Relevant Technical Experience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Jam terbang riil penanganan unit kritikal dan proyek besar.</a:t>
            </a:r>
          </a:p>
          <a:p>
            <a:pPr>
              <a:spcBef>
                <a:spcPts val="300"/>
              </a:spcBef>
              <a:defRPr b="1" sz="1000">
                <a:solidFill>
                  <a:srgbClr val="1E40AF"/>
                </a:solidFill>
              </a:defRPr>
            </a:pPr>
            <a:r>
              <a:t>• [15%] Top 3 - Complex Problem Solving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Kemampuan root cause analysis &amp; troubleshooting failure insiden.</a:t>
            </a:r>
          </a:p>
          <a:p>
            <a:pPr>
              <a:spcBef>
                <a:spcPts val="300"/>
              </a:spcBef>
              <a:defRPr b="1" sz="1000">
                <a:solidFill>
                  <a:srgbClr val="0A2540"/>
                </a:solidFill>
              </a:defRPr>
            </a:pPr>
            <a:r>
              <a:t>• [10%] Top 4 - Safe Decision &amp; Risk Judgment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Pengambilan keputusan aman operasional &amp; stop work authority.</a:t>
            </a:r>
          </a:p>
          <a:p>
            <a:pPr>
              <a:spcBef>
                <a:spcPts val="300"/>
              </a:spcBef>
              <a:defRPr b="1" sz="1000">
                <a:solidFill>
                  <a:srgbClr val="0A2540"/>
                </a:solidFill>
              </a:defRPr>
            </a:pPr>
            <a:r>
              <a:t>• [10%] Top 5 - Knowledge Sharing &amp; Mentoring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Multiplikasi transfer keahlian kepada insinyur muda.</a:t>
            </a:r>
          </a:p>
          <a:p>
            <a:pPr>
              <a:spcBef>
                <a:spcPts val="300"/>
              </a:spcBef>
              <a:defRPr b="1" sz="1000">
                <a:solidFill>
                  <a:srgbClr val="0A2540"/>
                </a:solidFill>
              </a:defRPr>
            </a:pPr>
            <a:r>
              <a:t>• [10%] Top 6 - Leadership in Technical Context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Kepemimpinan teknis saat overhaul &amp; situasi darurat.</a:t>
            </a:r>
          </a:p>
          <a:p>
            <a:pPr>
              <a:spcBef>
                <a:spcPts val="300"/>
              </a:spcBef>
              <a:defRPr b="1" sz="1000">
                <a:solidFill>
                  <a:srgbClr val="0A2540"/>
                </a:solidFill>
              </a:defRPr>
            </a:pPr>
            <a:r>
              <a:t>• [5%] Top 7 - Adaptability to Modern Tech</a:t>
            </a:r>
          </a:p>
          <a:p>
            <a:pPr>
              <a:defRPr sz="850">
                <a:solidFill>
                  <a:srgbClr val="64748B"/>
                </a:solidFill>
              </a:defRPr>
            </a:pPr>
            <a:r>
              <a:t>   Adopsi teknologi digital/SCADA terkini.</a:t>
            </a:r>
          </a:p>
        </p:txBody>
      </p:sp>
      <p:pic>
        <p:nvPicPr>
          <p:cNvPr id="7" name="Picture 6" descr="tepat_dossier_7factors_dewan_pembin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63040"/>
            <a:ext cx="5486400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576072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50" i="1">
                <a:solidFill>
                  <a:srgbClr val="64748B"/>
                </a:solidFill>
              </a:defRPr>
            </a:pPr>
            <a:r>
              <a:t>Tampilan Live Dossier Pakar: Rincian 7 faktor kinerja, bobot terkunci 65% teknis, dan skor pencapaian objektif.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PILAR 3 &amp; 4: KONTEKS BERSAMA &amp; KESELAMATAN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Triad Evaluasi Konteks Nyata &amp; Mandatory Safe Judgment &gt;= Level 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5029200" cy="484632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300">
                <a:solidFill>
                  <a:srgbClr val="0A2540"/>
                </a:solidFill>
              </a:defRPr>
            </a:pPr>
            <a:r>
              <a:t>Arsitektur Tangga Konteks &amp; Gerbang Aman: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Triad Evaluasi: Penilaian valid hanya bila mengintegrasikan Content (keahlian) × Context (kompleksitas pembangkit) × Evidence (bukti rekam jejak aset).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Common Context Ladder: Skala pengujian terstandarisasi:</a:t>
            </a:r>
            <a:br/>
            <a:r>
              <a:t>  - Band D (Critical): Kegagalan turbin utama, blackout recovery (Syarat L5)</a:t>
            </a:r>
            <a:br/>
            <a:r>
              <a:t>  - Band C (Complex): Overhaul besar, modifikasi sistem kontrol (Syarat L4)</a:t>
            </a:r>
            <a:br/>
            <a:r>
              <a:t>  - Band B &amp; A (Standard &amp; Routine): Pemeliharaan berkala terjadwal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Mandatory Safe Judgment &gt;= L3: "Technical brilliance cannot compensate for unsafe judgment". Pakar wajib memiliki pertimbangan keselamatan Level 3 ke atas.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Otoritas Stop-Work Operasional: Pakar berhak dan wajib menghentikan operasional apabila parameter keselamatan kritikal terlanggar.</a:t>
            </a:r>
          </a:p>
        </p:txBody>
      </p:sp>
      <p:pic>
        <p:nvPicPr>
          <p:cNvPr id="7" name="Picture 6" descr="verified_dossier_project_context_b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63040"/>
            <a:ext cx="5486400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576072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50" i="1">
                <a:solidFill>
                  <a:srgbClr val="64748B"/>
                </a:solidFill>
              </a:defRPr>
            </a:pPr>
            <a:r>
              <a:t>Tampilan Live Dossier: Pembuktian rekam jejak berbasis Context Band D/C dan verifikasi Safe Judgment Level.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PILAR 5: MATRIKS 9-BOX KOMPETENSI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Pemetaan Presisi 9-Box dengan Tampilan Penuh Seketika (Immediate View)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5029200" cy="484632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300">
                <a:solidFill>
                  <a:srgbClr val="0A2540"/>
                </a:solidFill>
              </a:defRPr>
            </a:pPr>
            <a:r>
              <a:t>Struktur Matriks &amp; Optimalisasi UX Layar Penuh: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Sumbu Matriks Presisi: Sumbu X: Level Kompetensi (L1 Dasar hingga L5 Pakar Rujukan)</a:t>
            </a:r>
            <a:br/>
            <a:r>
              <a:t>Sumbu Y: Relevansi Aset &amp; Kesiapan Penugasan (Low, Medium, High).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Kuadran Strategis: • Ready 1 (Top Right): Pakar rujukan utama siap tugas langsung pada aset kritikal.</a:t>
            </a:r>
            <a:br/>
            <a:r>
              <a:t>• Ready 2-4: Pakar berkemampuan tinggi dengan kesiapan penugasan spesifik.</a:t>
            </a:r>
            <a:br/>
            <a:r>
              <a:t>• Need Assignment: Pakar berdaya saing tinggi yang siap dimobilisasi.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Fitur Immediate View (Sesuai Arahan): Saat pengguna membuka sub-menu 'Matriks 9-Box', header ikhtisar dan KPI secara otomatis tersembunyi (auto-collapse), memastikan grid 9-Box langsung terlihat utuh di bagian paling atas.</a:t>
            </a:r>
          </a:p>
          <a:p>
            <a:pPr>
              <a:spcBef>
                <a:spcPts val="500"/>
              </a:spcBef>
              <a:defRPr sz="1000">
                <a:solidFill>
                  <a:srgbClr val="0F172A"/>
                </a:solidFill>
              </a:defRPr>
            </a:pPr>
            <a:r>
              <a:t>• Koneksi Dossier Langsung: Setiap kartu pakar di dalam kotak dapat diklik langsung untuk menampilkan dossier 7 faktor lengkap.</a:t>
            </a:r>
          </a:p>
        </p:txBody>
      </p:sp>
      <p:pic>
        <p:nvPicPr>
          <p:cNvPr id="7" name="Picture 6" descr="tepat_9box_immediate_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63040"/>
            <a:ext cx="5486400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576072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50" i="1">
                <a:solidFill>
                  <a:srgbClr val="64748B"/>
                </a:solidFill>
              </a:defRPr>
            </a:pPr>
            <a:r>
              <a:t>Tampilan Live 9-Box: Grid kuadran langsung muncul di layar atas dengan auto-hide header ikhtisar.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PILAR 6: MODEL POTENSI 5P &amp; EKSTRAKSI AI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Registrasi Portofolio Cerdas &amp; Evaluasi Potensi Masa Depan (5P Model)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5029200" cy="484632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300">
                <a:solidFill>
                  <a:srgbClr val="0A2540"/>
                </a:solidFill>
              </a:defRPr>
            </a:pPr>
            <a:r>
              <a:t>Dimensi 5P Potensi &amp; Saluran Ekstraksi Cerdas: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1. Professional Depth (25%): Kedalaman pemahaman dan integritas keilmuan spesifik domain.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2. Learning Agility (20%): Kecepatan menguasai teknologi baru dan metode modifikasi terkini.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3. Strategic Asset Insight (20%): Visi jangka panjang terhadap siklus hidup dan keandalan aset.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4. Knowledge Multiplication (20%): Kemampuan mentransfer tacit knowledge ke generasi penerus.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5. Passion &amp; Commitment (15%): Komitmen etika dan kesiapan mendedikasikan waktu pada unit darurat.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Fitur Ekstraksi Cerdas AI: Mendukung unggah berkas CV format PDF untuk ekstraksi otomatis riwayat proyek, sertifikat, dan pemetaan keahlian tanpa input manual rumit.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Multi-Channel Registration: Tersedia opsi Ekstraksi AI, Impor Excel terstruktur, dan Entri Manual interaktif.</a:t>
            </a:r>
          </a:p>
        </p:txBody>
      </p:sp>
      <p:pic>
        <p:nvPicPr>
          <p:cNvPr id="7" name="Picture 6" descr="tepat_subnav_registrasi_cerd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63040"/>
            <a:ext cx="5486400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576072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50" i="1">
                <a:solidFill>
                  <a:srgbClr val="64748B"/>
                </a:solidFill>
              </a:defRPr>
            </a:pPr>
            <a:r>
              <a:t>Tampilan Live Registrasi Cerdas: Panel unggah CV AI PDF, impor format Excel, dan formulir manual terintegrasi.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PILAR 7: ARSITEKTUR DEPLOYMENT &amp; ROADMAP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Pipeline Penugasan Terintegrasi &amp; Roadmap Eksekusi 6 Langkah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5029200" cy="484632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300">
                <a:solidFill>
                  <a:srgbClr val="0A2540"/>
                </a:solidFill>
              </a:defRPr>
            </a:pPr>
            <a:r>
              <a:t>Alur Penugasan &amp; 6 Langkah Roadmap Dewan Pembina: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Pipeline Penugasan Terintegrasi: Kinerja (7 Faktor) + Potensi (5P) → Matriks 9-Box → CEI Overlay (Continuous Expertise Index) → Readiness Gate (Kebugaran Medis &amp; Kepatuhan) → AI Matching → Surat Tugas Lapangan.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Roadmap 1: Audit Talenta Level 4 &amp; 5: Inventarisasi pakar senior berkualifikasi tinggi di seluruh Nusantara Power (Tuntas).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Roadmap 2: Standardisasi 7 Faktor Terkunci: Penerapan formula evaluasi baku tanpa deviasi subjektif (Live pada TEPAT).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Roadmap 3: AI Matching Engine: Pencocokan kebutuhan gangguan unit pembangkit dengan profil pakar dalam hitungan detik.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Roadmap 4: Piloting Penugasan Lapangan: Uji coba deployment pada proyek overhaul strategis semester II 2026.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Roadmap 5: Integrasi ERP &amp; Billing: Sinkronisasi otomatis rekam jejak dan administrasi penugasan (Q4 2026).</a:t>
            </a:r>
          </a:p>
          <a:p>
            <a:pPr>
              <a:spcBef>
                <a:spcPts val="350"/>
              </a:spcBef>
              <a:defRPr sz="950">
                <a:solidFill>
                  <a:srgbClr val="0F172A"/>
                </a:solidFill>
              </a:defRPr>
            </a:pPr>
            <a:r>
              <a:t>• Roadmap 6: Monitoring Dewan Pembina: Dashboard eksekutif berkala untuk pengawasan tata kelola talenta (Q1 2027).</a:t>
            </a:r>
          </a:p>
        </p:txBody>
      </p:sp>
      <p:pic>
        <p:nvPicPr>
          <p:cNvPr id="7" name="Picture 6" descr="tepatexpert_dashboard_ss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63040"/>
            <a:ext cx="5486400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576072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50" i="1">
                <a:solidFill>
                  <a:srgbClr val="64748B"/>
                </a:solidFill>
              </a:defRPr>
            </a:pPr>
            <a:r>
              <a:t>Tampilan Live Dashboard Eksekutif: Sebaran 7 domain kompetensi, rasio kesiapan, dan status kebugaran medis pakar.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0A3E0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365760"/>
            <a:ext cx="2926080" cy="320040"/>
          </a:xfrm>
          <a:prstGeom prst="roundRect">
            <a:avLst/>
          </a:prstGeom>
          <a:solidFill>
            <a:srgbClr val="EEF2FF"/>
          </a:solidFill>
          <a:ln>
            <a:solidFill>
              <a:srgbClr val="00A3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b="1" sz="1000">
                <a:solidFill>
                  <a:srgbClr val="1E40AF"/>
                </a:solidFill>
                <a:latin typeface="Arial"/>
              </a:defRPr>
            </a:pPr>
            <a:r>
              <a:t>KESIMPULAN &amp; REKOMENDASI EKSEKUTIF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0" y="365760"/>
            <a:ext cx="3657600" cy="320040"/>
          </a:xfrm>
          <a:prstGeom prst="roundRect">
            <a:avLst/>
          </a:prstGeom>
          <a:solidFill>
            <a:srgbClr val="0A2540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000">
                <a:solidFill>
                  <a:srgbClr val="F59E0B"/>
                </a:solidFill>
                <a:latin typeface="Arial"/>
              </a:defRPr>
            </a:pPr>
            <a:r>
              <a:t>TEPAT — Talent Expert Pool Asset Tracking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77240"/>
            <a:ext cx="10698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2000">
                <a:solidFill>
                  <a:srgbClr val="0A2540"/>
                </a:solidFill>
                <a:latin typeface="Arial"/>
              </a:defRPr>
            </a:pPr>
            <a:r>
              <a:t>Kesiapan Penuh TEPAT Menjawab Mandat Strategis Dewan Pembina 2026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645920"/>
            <a:ext cx="3474720" cy="4389120"/>
          </a:xfrm>
          <a:prstGeom prst="roundRect">
            <a:avLst/>
          </a:prstGeom>
          <a:solidFill>
            <a:srgbClr val="F8FAFC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1000"/>
              </a:spcAft>
              <a:defRPr b="1" sz="1300">
                <a:solidFill>
                  <a:srgbClr val="1E40AF"/>
                </a:solidFill>
              </a:defRPr>
            </a:pPr>
            <a:r>
              <a:t>1. Kepatuhan Standar Penuh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100% Mengadopsi 7 Faktor Kinerja Terkunci dengan bobot teknis 65%.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Pemberlakuan Common Context Ladder (Band A hingga Band D) untuk pembuktian rekam jejak.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Gerbang Safe Judgment &gt;= Level 3 dengan Stop-Work Authority mutlak.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43400" y="1645920"/>
            <a:ext cx="3474720" cy="4389120"/>
          </a:xfrm>
          <a:prstGeom prst="roundRect">
            <a:avLst/>
          </a:prstGeom>
          <a:solidFill>
            <a:srgbClr val="F8FAFC"/>
          </a:solidFill>
          <a:ln w="25400">
            <a:solidFill>
              <a:srgbClr val="0A25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1000"/>
              </a:spcAft>
              <a:defRPr b="1" sz="1300">
                <a:solidFill>
                  <a:srgbClr val="0A2540"/>
                </a:solidFill>
              </a:defRPr>
            </a:pPr>
            <a:r>
              <a:t>2. Kesiapan Operasional Live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Sistem beroperasi stabil di domain independen: https://tepatexpert.web.id dengan sertifikat SSL aktif.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Matriks 9-Box dengan fitur Immediate Full View &amp; Auto-Hide Header.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Enklave perlindungan privasi data medis pakar sesuai standar tata kelola kepatuhan medis.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55280" y="1645920"/>
            <a:ext cx="3474720" cy="4389120"/>
          </a:xfrm>
          <a:prstGeom prst="roundRect">
            <a:avLst/>
          </a:prstGeom>
          <a:solidFill>
            <a:srgbClr val="F8FAFC"/>
          </a:solidFill>
          <a:ln w="254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Aft>
                <a:spcPts val="1000"/>
              </a:spcAft>
              <a:defRPr b="1" sz="1300">
                <a:solidFill>
                  <a:srgbClr val="10B981"/>
                </a:solidFill>
              </a:defRPr>
            </a:pPr>
            <a:r>
              <a:t>3. Rekomendasi Tindak Lanjut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Penerbitan Surat Keputusan (SK) Direksi / Dewan Pembina pengesahan bobot 7 Faktor &amp; 5P Potensi.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Sosialisasi dan registrasi massal pakar Level 4 &amp; 5 melalui portal registrasi cerdas AI.</a:t>
            </a:r>
          </a:p>
          <a:p>
            <a:pPr>
              <a:spcBef>
                <a:spcPts val="800"/>
              </a:spcBef>
              <a:defRPr sz="1000">
                <a:solidFill>
                  <a:srgbClr val="0F172A"/>
                </a:solidFill>
              </a:defRPr>
            </a:pPr>
            <a:r>
              <a:t>✓ Kick-off deployment perdana pada agenda overhaul kritis unit pembangkit strategis.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6217920"/>
            <a:ext cx="10698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64748B"/>
                </a:solidFill>
              </a:defRPr>
            </a:pPr>
            <a:r>
              <a:t>TEPAT — Talent Expert Pool Asset Tracking  |  PT Tenaga Eksekutif Utama (PT TEU)  |  Laporan Resmi Dewan Pembina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